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46499CE-FC3F-4C70-B40B-5E38184D7A7E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5608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F506FFB-628B-4D70-B4E2-27E8597D88E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58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89332F-75B2-4DBF-BBB2-3A674F07AEA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29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B9C074-B6A9-4821-B1B4-1ECBBF1B9A2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9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88767C-7114-4D57-97F2-68FC9C6C468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1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E831F1-EECA-4FE7-967D-80A77769D15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03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CF431F-64EB-4CC1-A451-28D954A2120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00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E2114C-2100-4C4B-BB22-59D5570BE43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06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09D686-9750-45DA-A234-3AF56D638D2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0C40E-1BDD-4AE1-BADE-F9D894A1E7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53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DDA64B-A35B-476D-B48D-384362D70C7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86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F2C231-3CFF-4E80-8C84-6F00415F72D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47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5F07DC-DDB5-4C52-B67D-FEF5DA8CAEC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889939-E413-49F1-8785-6089BE9357EA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249480"/>
            <a:ext cx="9071640" cy="13662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>
                <a:latin typeface="Calibri" pitchFamily="34"/>
              </a:rPr>
              <a:t>Folgen und Hilfe im Bezug auf das Erdbeben auf den Philippinen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24159" y="1798200"/>
            <a:ext cx="7218360" cy="530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56080" y="449280"/>
            <a:ext cx="6263999" cy="675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8920" y="792000"/>
            <a:ext cx="8785080" cy="59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576360" y="292680"/>
            <a:ext cx="9071640" cy="72651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endParaRPr lang="de-DE">
              <a:latin typeface="Calibri" pitchFamily="34"/>
            </a:endParaRPr>
          </a:p>
          <a:p>
            <a:pPr marL="0" lvl="0" indent="0" algn="l"/>
            <a:r>
              <a:rPr lang="de-DE">
                <a:latin typeface="Calibri" pitchFamily="34"/>
              </a:rPr>
              <a:t> Wiederaufbau der Infrastruktur</a:t>
            </a:r>
          </a:p>
          <a:p>
            <a:pPr marL="0" lvl="0" indent="0" algn="l"/>
            <a:r>
              <a:rPr lang="de-DE">
                <a:latin typeface="Calibri" pitchFamily="34"/>
              </a:rPr>
              <a:t> Spenden von rund 470 000€</a:t>
            </a:r>
          </a:p>
          <a:p>
            <a:pPr marL="0" lvl="0" indent="0" algn="l"/>
            <a:r>
              <a:rPr lang="de-DE">
                <a:latin typeface="Calibri" pitchFamily="34"/>
              </a:rPr>
              <a:t> Aufgrund des Taifuns weniger Aufmerksamkeit</a:t>
            </a:r>
          </a:p>
          <a:p>
            <a:pPr marL="0" lvl="0" indent="0" algn="l"/>
            <a:r>
              <a:rPr lang="de-DE">
                <a:latin typeface="Calibri" pitchFamily="34"/>
              </a:rPr>
              <a:t> Nur eine Hilfsorganisation war vor Ort</a:t>
            </a:r>
          </a:p>
          <a:p>
            <a:pPr marL="0" lvl="0" indent="0" algn="l"/>
            <a:r>
              <a:rPr lang="de-DE">
                <a:latin typeface="Calibri" pitchFamily="34"/>
              </a:rPr>
              <a:t> Immer noch Probleme mit Wasserversorgung</a:t>
            </a:r>
          </a:p>
          <a:p>
            <a:pPr marL="0" lvl="0" indent="0" algn="l"/>
            <a:r>
              <a:rPr lang="de-DE">
                <a:latin typeface="Calibri" pitchFamily="34"/>
              </a:rPr>
              <a:t> Viele Obdachlose</a:t>
            </a:r>
          </a:p>
          <a:p>
            <a:pPr marL="0" lvl="0" indent="0" algn="l"/>
            <a:r>
              <a:rPr lang="de-DE">
                <a:latin typeface="Calibri" pitchFamily="34"/>
              </a:rPr>
              <a:t> Einsturzgefahr der Schulen</a:t>
            </a:r>
          </a:p>
          <a:p>
            <a:pPr marL="0" lvl="0" indent="0" algn="l"/>
            <a:r>
              <a:rPr lang="de-DE">
                <a:latin typeface="Calibri" pitchFamily="34"/>
              </a:rPr>
              <a:t> Viele wollen Bohol verlassen</a:t>
            </a: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792360" y="249480"/>
            <a:ext cx="9071640" cy="1366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Auswirkungen auf Vivians Familie</a:t>
            </a:r>
            <a:br>
              <a:rPr lang="de-DE">
                <a:latin typeface="Calibri" pitchFamily="34"/>
              </a:rPr>
            </a:br>
            <a:r>
              <a:rPr lang="de-DE">
                <a:latin typeface="Calibri" pitchFamily="34"/>
              </a:rPr>
              <a:t> </a:t>
            </a:r>
            <a:r>
              <a:rPr lang="de-DE" sz="3200" i="1">
                <a:latin typeface="Calibri" pitchFamily="34"/>
              </a:rPr>
              <a:t>aus Vivians Sicht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61960" y="1872000"/>
            <a:ext cx="8870040" cy="4384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/>
            <a:r>
              <a:rPr lang="de-DE">
                <a:latin typeface="Calibri" pitchFamily="34"/>
              </a:rPr>
              <a:t> War beim Beben nicht dabei</a:t>
            </a:r>
          </a:p>
          <a:p>
            <a:pPr marL="0" lvl="0" indent="0" algn="l"/>
            <a:r>
              <a:rPr lang="de-DE">
                <a:latin typeface="Calibri" pitchFamily="34"/>
              </a:rPr>
              <a:t> Familie leidet unter großer Angst</a:t>
            </a:r>
          </a:p>
          <a:p>
            <a:pPr marL="0" lvl="0" indent="0" algn="l"/>
            <a:r>
              <a:rPr lang="de-DE">
                <a:latin typeface="Calibri" pitchFamily="34"/>
              </a:rPr>
              <a:t> Haus der Familie steht</a:t>
            </a:r>
          </a:p>
          <a:p>
            <a:pPr marL="0" lvl="0" indent="0" algn="l"/>
            <a:r>
              <a:rPr lang="de-DE">
                <a:latin typeface="Calibri" pitchFamily="34"/>
              </a:rPr>
              <a:t> Vivians Brüder sind arbeitslos</a:t>
            </a:r>
          </a:p>
          <a:p>
            <a:pPr marL="0" lvl="0" indent="0" algn="l"/>
            <a:r>
              <a:rPr lang="de-DE">
                <a:latin typeface="Calibri" pitchFamily="34"/>
              </a:rPr>
              <a:t> Hat 3 Erdbeben miterlebt</a:t>
            </a:r>
          </a:p>
          <a:p>
            <a:pPr marL="0" lvl="0" indent="0" algn="l"/>
            <a:r>
              <a:rPr lang="de-DE">
                <a:latin typeface="Calibri" pitchFamily="34"/>
              </a:rPr>
              <a:t> Mitglied der BOHOLANO COMMUNITY                EUROPE e.V.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>
                <a:latin typeface="Calibri" pitchFamily="34"/>
              </a:rPr>
              <a:t>Boholano Community Europe e.V.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Gründungsjahr 2010</a:t>
            </a:r>
          </a:p>
          <a:p>
            <a:pPr lvl="0"/>
            <a:r>
              <a:rPr lang="de-DE">
                <a:latin typeface="Calibri" pitchFamily="34"/>
              </a:rPr>
              <a:t>70 Mitglieder</a:t>
            </a:r>
          </a:p>
          <a:p>
            <a:pPr lvl="0"/>
            <a:r>
              <a:rPr lang="de-DE">
                <a:latin typeface="Calibri" pitchFamily="34"/>
              </a:rPr>
              <a:t>Setzen sich für Völkerrechte ein</a:t>
            </a:r>
          </a:p>
          <a:p>
            <a:pPr lvl="0"/>
            <a:r>
              <a:rPr lang="de-DE">
                <a:latin typeface="Calibri" pitchFamily="34"/>
              </a:rPr>
              <a:t>Haben bereits tausenden Familien geholfen</a:t>
            </a:r>
          </a:p>
          <a:p>
            <a:pPr lvl="0"/>
            <a:r>
              <a:rPr lang="de-DE">
                <a:latin typeface="Calibri" pitchFamily="34"/>
              </a:rPr>
              <a:t>Essensverteilung</a:t>
            </a:r>
          </a:p>
          <a:p>
            <a:pPr lvl="0"/>
            <a:r>
              <a:rPr lang="de-DE">
                <a:latin typeface="Calibri" pitchFamily="34"/>
              </a:rPr>
              <a:t>Nächstes Ziel: Häuser &amp; Notunterkünfte zur Verfügung stellen</a:t>
            </a:r>
          </a:p>
          <a:p>
            <a:pPr lvl="0"/>
            <a:endParaRPr lang="de-DE"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	World Vision Deutschland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spcAft>
                <a:spcPts val="850"/>
              </a:spcAft>
            </a:pPr>
            <a:r>
              <a:rPr lang="de-DE">
                <a:latin typeface="Calibri" pitchFamily="34"/>
              </a:rPr>
              <a:t>evangelische Hilfsorganisation</a:t>
            </a:r>
          </a:p>
          <a:p>
            <a:pPr lvl="0">
              <a:spcAft>
                <a:spcPts val="850"/>
              </a:spcAft>
            </a:pPr>
            <a:r>
              <a:rPr lang="de-DE">
                <a:latin typeface="Calibri" pitchFamily="34"/>
              </a:rPr>
              <a:t>Schwerpunkte</a:t>
            </a:r>
          </a:p>
          <a:p>
            <a:pPr lvl="0">
              <a:spcAft>
                <a:spcPts val="850"/>
              </a:spcAft>
            </a:pPr>
            <a:r>
              <a:rPr lang="de-DE">
                <a:latin typeface="Calibri" pitchFamily="34"/>
              </a:rPr>
              <a:t>- Entwicklungszusammenarbeit</a:t>
            </a:r>
          </a:p>
          <a:p>
            <a:pPr lvl="0">
              <a:spcAft>
                <a:spcPts val="850"/>
              </a:spcAft>
            </a:pPr>
            <a:r>
              <a:rPr lang="de-DE">
                <a:latin typeface="Calibri" pitchFamily="34"/>
              </a:rPr>
              <a:t>- Katastrophenhilfe</a:t>
            </a:r>
          </a:p>
          <a:p>
            <a:pPr lvl="0">
              <a:spcAft>
                <a:spcPts val="850"/>
              </a:spcAft>
            </a:pPr>
            <a:r>
              <a:rPr lang="de-DE">
                <a:latin typeface="Calibri" pitchFamily="34"/>
              </a:rPr>
              <a:t>Finanzierung der Spendenprojekte durch Kinderpatenschaften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8000" y="4680000"/>
            <a:ext cx="5184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>
                <a:latin typeface="Calibri" pitchFamily="34"/>
              </a:rPr>
              <a:t>Wie half World Vision Deutschland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mehrere Flüge mit Hilfsgütern</a:t>
            </a:r>
          </a:p>
          <a:p>
            <a:pPr lvl="0"/>
            <a:r>
              <a:rPr lang="de-DE">
                <a:latin typeface="Calibri" pitchFamily="34"/>
              </a:rPr>
              <a:t>106.000 Menschen auf den Philippinen mit Hilfsgütern versorgt</a:t>
            </a:r>
          </a:p>
          <a:p>
            <a:pPr lvl="0"/>
            <a:r>
              <a:rPr lang="de-DE">
                <a:latin typeface="Calibri" pitchFamily="34"/>
              </a:rPr>
              <a:t>12 Kinderschutzzentren in betroffenen Gebieten</a:t>
            </a:r>
          </a:p>
          <a:p>
            <a:pPr lvl="0"/>
            <a:r>
              <a:rPr lang="de-DE">
                <a:latin typeface="Calibri" pitchFamily="34"/>
              </a:rPr>
              <a:t>seit 55 Jahren auf den Philippinen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2159" y="949680"/>
            <a:ext cx="823716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	Quellen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32000" y="1625039"/>
            <a:ext cx="9288000" cy="55749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z="2600">
                <a:latin typeface="Calibri" pitchFamily="34"/>
              </a:rPr>
              <a:t>http://de.wikipedia.org/wiki/World_Vision_Deutschland</a:t>
            </a:r>
          </a:p>
          <a:p>
            <a:pPr lvl="0"/>
            <a:r>
              <a:rPr lang="de-DE" sz="2600">
                <a:latin typeface="Calibri" pitchFamily="34"/>
              </a:rPr>
              <a:t>http://www.worldvision.de/</a:t>
            </a:r>
          </a:p>
          <a:p>
            <a:pPr lvl="0" algn="l"/>
            <a:r>
              <a:rPr lang="de-DE" sz="2600">
                <a:latin typeface="Calibri" pitchFamily="34"/>
              </a:rPr>
              <a:t>http://en.wikipedia.org/wiki/Bohol</a:t>
            </a:r>
          </a:p>
          <a:p>
            <a:pPr lvl="0" algn="l"/>
            <a:r>
              <a:rPr lang="de-DE" sz="2600">
                <a:latin typeface="Calibri" pitchFamily="34"/>
              </a:rPr>
              <a:t>http://weckireisen.de/philippinen/die-philippinen/</a:t>
            </a:r>
          </a:p>
          <a:p>
            <a:pPr lvl="0" algn="l"/>
            <a:r>
              <a:rPr lang="de-DE" sz="2600">
                <a:latin typeface="Calibri" pitchFamily="34"/>
              </a:rPr>
              <a:t>www.de.wikipedia.org/wiki/Philippinen</a:t>
            </a:r>
          </a:p>
          <a:p>
            <a:pPr lvl="0" algn="l"/>
            <a:r>
              <a:rPr lang="de-DE" sz="2600">
                <a:latin typeface="Calibri" pitchFamily="34"/>
              </a:rPr>
              <a:t>www.philippinen-tipps.com/Landesinfo/allgemein.php</a:t>
            </a:r>
          </a:p>
          <a:p>
            <a:pPr lvl="0" algn="l"/>
            <a:r>
              <a:rPr lang="de-DE" sz="2600">
                <a:latin typeface="Calibri" pitchFamily="34"/>
              </a:rPr>
              <a:t>www.die-philippinen.com/allgemein.php</a:t>
            </a:r>
          </a:p>
          <a:p>
            <a:pPr lvl="0" algn="l"/>
            <a:r>
              <a:rPr lang="de-DE" sz="2600">
                <a:latin typeface="Calibri" pitchFamily="34"/>
              </a:rPr>
              <a:t>www.bohol-online.de</a:t>
            </a:r>
          </a:p>
          <a:p>
            <a:pPr lvl="0" algn="l"/>
            <a:r>
              <a:rPr lang="de-DE" sz="2600">
                <a:latin typeface="Calibri" pitchFamily="34"/>
              </a:rPr>
              <a:t>www.welt.de/vermischtes/article120910678/Dutzende-Tote-bei-schwerem-Erdbeben-der-Staerke-7-2.html</a:t>
            </a:r>
          </a:p>
          <a:p>
            <a:pPr lvl="0" algn="l"/>
            <a:r>
              <a:rPr lang="de-DE" sz="2600">
                <a:latin typeface="Calibri" pitchFamily="34"/>
              </a:rPr>
              <a:t>www.spiegel.de/panorama/erdbeben-auf-den-philippinen-mindestens-20-Tote-a-927827.html</a:t>
            </a:r>
          </a:p>
          <a:p>
            <a:pPr lvl="0" algn="l"/>
            <a:r>
              <a:rPr lang="de-DE" sz="2600">
                <a:latin typeface="Calibri" pitchFamily="34"/>
              </a:rPr>
              <a:t>www.tagesschau.de/anland/philippinen938~magnifier_pos-1.html</a:t>
            </a:r>
          </a:p>
          <a:p>
            <a:pPr lvl="0" algn="l"/>
            <a:r>
              <a:rPr lang="de-DE" sz="2600">
                <a:latin typeface="Calibri" pitchFamily="34"/>
              </a:rPr>
              <a:t>http://www.philippinen.cc/2013/10/erdbeben-bohol-chocolate-hills/</a:t>
            </a:r>
          </a:p>
          <a:p>
            <a:pPr lvl="0"/>
            <a:r>
              <a:rPr lang="de-DE" sz="2600">
                <a:latin typeface="Calibri" pitchFamily="34"/>
              </a:rPr>
              <a:t>Vivian Schanz</a:t>
            </a:r>
          </a:p>
          <a:p>
            <a:pPr lvl="0"/>
            <a:r>
              <a:rPr lang="de-DE" sz="2600">
                <a:latin typeface="Calibri" pitchFamily="34"/>
              </a:rPr>
              <a:t>Rosemarie Marapao-Bruening (Vorsitzende der Boholano Community Europe e.V.)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 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60000" y="503999"/>
            <a:ext cx="9360000" cy="6552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http://philtrends.com/2013/10/16/photos-historic-churches-bohol/</a:t>
            </a:r>
          </a:p>
          <a:p>
            <a:pPr lvl="0"/>
            <a:r>
              <a:rPr lang="de-DE">
                <a:latin typeface="Calibri" pitchFamily="34"/>
              </a:rPr>
              <a:t>http://imgur.com/gallery/vL9rNAc</a:t>
            </a:r>
          </a:p>
          <a:p>
            <a:pPr lvl="0"/>
            <a:r>
              <a:rPr lang="de-DE">
                <a:latin typeface="Calibri" pitchFamily="34"/>
              </a:rPr>
              <a:t> http://m5.paperblog.com/i/68/681589/chocolate-hills-in-carmen-bohol-melts-after-t-L-yJN0G4.jpeg</a:t>
            </a:r>
          </a:p>
          <a:p>
            <a:pPr lvl="0"/>
            <a:r>
              <a:rPr lang="de-DE">
                <a:latin typeface="Calibri" pitchFamily="34"/>
              </a:rPr>
              <a:t>http://www.tagesschau.de/ausland/philippinen438.html</a:t>
            </a:r>
          </a:p>
          <a:p>
            <a:pPr lvl="0"/>
            <a:r>
              <a:rPr lang="de-DE">
                <a:latin typeface="Calibri" pitchFamily="34"/>
              </a:rPr>
              <a:t>http://www.focus.de/panorama/welt/erdbeben-philippinen-beben-keine-hoffnung-mehr-auf-ueberlebende_aid_1133840.html</a:t>
            </a:r>
          </a:p>
          <a:p>
            <a:pPr lvl="0"/>
            <a:r>
              <a:rPr lang="de-DE">
                <a:latin typeface="Calibri" pitchFamily="34"/>
              </a:rPr>
              <a:t>http://www.20min.ch/ausland/news/story/Mindestens-20-Tote-bei-Erdbeben-10295873</a:t>
            </a:r>
          </a:p>
          <a:p>
            <a:pPr lvl="0"/>
            <a:r>
              <a:rPr lang="de-DE">
                <a:latin typeface="Calibri" pitchFamily="34"/>
              </a:rPr>
              <a:t>http://www.rp-online.de/panorama/ausland/erdbeben-erschuettert-philippinen-insel-bohol-bid-1.3746589</a:t>
            </a:r>
          </a:p>
          <a:p>
            <a:pPr lvl="0"/>
            <a:r>
              <a:rPr lang="de-DE">
                <a:latin typeface="Calibri" pitchFamily="34"/>
              </a:rPr>
              <a:t>http://www.spiegel.de/panorama/erdbeben-auf-den-philippinen-zahl-der-toten-steigt-deutlich-a-928163.html</a:t>
            </a:r>
          </a:p>
          <a:p>
            <a:pPr lvl="0"/>
            <a:r>
              <a:rPr lang="de-DE">
                <a:latin typeface="Calibri" pitchFamily="34"/>
              </a:rPr>
              <a:t>http://abenteuer.lotharbaltrusch.de/wp-content/uploads/2012/05/World-Vision-Karte.jpg</a:t>
            </a:r>
          </a:p>
          <a:p>
            <a:pPr lvl="0"/>
            <a:r>
              <a:rPr lang="de-DE">
                <a:latin typeface="Calibri" pitchFamily="34"/>
              </a:rPr>
              <a:t>http://www.schroeppel-design.de/aktuell/wv.jpg</a:t>
            </a:r>
          </a:p>
          <a:p>
            <a:pPr lvl="0"/>
            <a:r>
              <a:rPr lang="de-DE">
                <a:latin typeface="Calibri" pitchFamily="34"/>
              </a:rPr>
              <a:t>http://www.worldofmaps.net/uploads/pics/philippinen_karte.gif</a:t>
            </a:r>
          </a:p>
          <a:p>
            <a:pPr lvl="0"/>
            <a:r>
              <a:rPr lang="de-DE">
                <a:latin typeface="Calibri" pitchFamily="34"/>
              </a:rPr>
              <a:t>http://www.divephilippines.de/uploads/pics/bohol_02.png</a:t>
            </a:r>
          </a:p>
          <a:p>
            <a:pPr lvl="0"/>
            <a:r>
              <a:rPr lang="de-DE">
                <a:latin typeface="Calibri" pitchFamily="34"/>
              </a:rPr>
              <a:t>Vivian Schanz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	Gliederung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849959" y="1440000"/>
            <a:ext cx="8870040" cy="71499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 Allgemeines</a:t>
            </a:r>
          </a:p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- Philippinen</a:t>
            </a:r>
          </a:p>
          <a:p>
            <a:pPr marL="0" lvl="0" indent="0" algn="l">
              <a:spcAft>
                <a:spcPts val="850"/>
              </a:spcAft>
              <a:buNone/>
            </a:pPr>
            <a:r>
              <a:rPr lang="de-DE">
                <a:latin typeface="Calibri" pitchFamily="34"/>
              </a:rPr>
              <a:t> - Bohol</a:t>
            </a:r>
          </a:p>
          <a:p>
            <a:pPr marL="0" lvl="0" indent="0" algn="l">
              <a:spcAft>
                <a:spcPts val="850"/>
              </a:spcAft>
              <a:buNone/>
            </a:pPr>
            <a:r>
              <a:rPr lang="de-DE">
                <a:latin typeface="Calibri" pitchFamily="34"/>
              </a:rPr>
              <a:t> - Erdbeben am 15.10.2013</a:t>
            </a:r>
          </a:p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 Momentane Lage auf Bohol</a:t>
            </a:r>
          </a:p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 Auswirkungen auf eine Familie</a:t>
            </a:r>
          </a:p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 Boholano Community Europe e.V.</a:t>
            </a:r>
          </a:p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 World Vision Deutschland</a:t>
            </a:r>
          </a:p>
          <a:p>
            <a:pPr marL="0" lvl="0" indent="0" algn="l">
              <a:spcAft>
                <a:spcPts val="850"/>
              </a:spcAft>
            </a:pPr>
            <a:r>
              <a:rPr lang="de-DE">
                <a:latin typeface="Calibri" pitchFamily="34"/>
              </a:rPr>
              <a:t> Wie können wir helfen?</a:t>
            </a:r>
          </a:p>
          <a:p>
            <a:pPr marL="0" lvl="0" indent="0" algn="l">
              <a:spcAft>
                <a:spcPts val="850"/>
              </a:spcAft>
            </a:pPr>
            <a:endParaRPr lang="de-DE">
              <a:latin typeface="Calibri" pitchFamily="34"/>
            </a:endParaRPr>
          </a:p>
          <a:p>
            <a:pPr marL="0" lvl="0" indent="0" algn="l">
              <a:spcAft>
                <a:spcPts val="850"/>
              </a:spcAft>
            </a:pPr>
            <a:endParaRPr lang="de-DE">
              <a:latin typeface="Calibri" pitchFamily="34"/>
            </a:endParaRPr>
          </a:p>
          <a:p>
            <a:pPr marL="0" lvl="0" indent="0" algn="l">
              <a:spcAft>
                <a:spcPts val="850"/>
              </a:spcAft>
            </a:pPr>
            <a:endParaRPr lang="de-DE"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4800">
                <a:latin typeface="Calibri" pitchFamily="34"/>
              </a:rPr>
              <a:t>Danke für eure</a:t>
            </a:r>
          </a:p>
          <a:p>
            <a:pPr marL="0" lvl="0" indent="0" algn="ctr">
              <a:buNone/>
            </a:pPr>
            <a:r>
              <a:rPr lang="de-DE" sz="4800">
                <a:latin typeface="Calibri" pitchFamily="34"/>
              </a:rPr>
              <a:t>Aufmerksamkeit! :)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249480"/>
            <a:ext cx="9071640" cy="1366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 	Allgemeines</a:t>
            </a:r>
            <a:br>
              <a:rPr lang="de-DE">
                <a:latin typeface="Calibri" pitchFamily="34"/>
              </a:rPr>
            </a:br>
            <a:r>
              <a:rPr lang="de-DE">
                <a:latin typeface="Calibri" pitchFamily="34"/>
              </a:rPr>
              <a:t>    </a:t>
            </a:r>
            <a:r>
              <a:rPr lang="de-DE" sz="3200" i="1">
                <a:latin typeface="Calibri" pitchFamily="34"/>
              </a:rPr>
              <a:t>Philippinen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872000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Hauptstadt: Manila</a:t>
            </a:r>
          </a:p>
          <a:p>
            <a:pPr lvl="0"/>
            <a:r>
              <a:rPr lang="de-DE">
                <a:latin typeface="Calibri" pitchFamily="34"/>
              </a:rPr>
              <a:t>Hat eine gesamte Fläche von 299.764 km²</a:t>
            </a:r>
          </a:p>
          <a:p>
            <a:pPr lvl="0"/>
            <a:r>
              <a:rPr lang="de-DE">
                <a:latin typeface="Calibri" pitchFamily="34"/>
              </a:rPr>
              <a:t>Insgesamt 7107 Inseln</a:t>
            </a:r>
          </a:p>
          <a:p>
            <a:pPr lvl="0"/>
            <a:r>
              <a:rPr lang="de-DE">
                <a:latin typeface="Calibri" pitchFamily="34"/>
              </a:rPr>
              <a:t>Einwohnerzahl (2013): 88.574.614</a:t>
            </a:r>
          </a:p>
          <a:p>
            <a:pPr lvl="0"/>
            <a:r>
              <a:rPr lang="de-DE">
                <a:latin typeface="Calibri" pitchFamily="34"/>
              </a:rPr>
              <a:t>Küstenlänge rund 36.289 km</a:t>
            </a:r>
          </a:p>
          <a:p>
            <a:pPr lvl="0"/>
            <a:r>
              <a:rPr lang="de-DE">
                <a:latin typeface="Calibri" pitchFamily="34"/>
              </a:rPr>
              <a:t>80-85% sind Katholiken</a:t>
            </a:r>
          </a:p>
          <a:p>
            <a:pPr lvl="0"/>
            <a:endParaRPr lang="de-DE"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00" y="144000"/>
            <a:ext cx="5340960" cy="74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249480"/>
            <a:ext cx="9071640" cy="1366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	Allgemeines</a:t>
            </a:r>
            <a:br>
              <a:rPr lang="de-DE">
                <a:latin typeface="Calibri" pitchFamily="34"/>
              </a:rPr>
            </a:br>
            <a:r>
              <a:rPr lang="de-DE">
                <a:latin typeface="Calibri" pitchFamily="34"/>
              </a:rPr>
              <a:t>    </a:t>
            </a:r>
            <a:r>
              <a:rPr lang="de-DE" sz="3200" i="1">
                <a:latin typeface="Calibri" pitchFamily="34"/>
              </a:rPr>
              <a:t>Bohol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852919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Hauptstadt: Tagbilaran</a:t>
            </a:r>
          </a:p>
          <a:p>
            <a:pPr lvl="0"/>
            <a:r>
              <a:rPr lang="de-DE">
                <a:latin typeface="Calibri" pitchFamily="34"/>
              </a:rPr>
              <a:t>Einwohner: 1.225.128</a:t>
            </a:r>
          </a:p>
          <a:p>
            <a:pPr lvl="0"/>
            <a:r>
              <a:rPr lang="de-DE">
                <a:latin typeface="Calibri" pitchFamily="34"/>
              </a:rPr>
              <a:t>Fläche: 4.117 km²</a:t>
            </a:r>
          </a:p>
          <a:p>
            <a:pPr lvl="0"/>
            <a:r>
              <a:rPr lang="de-DE">
                <a:latin typeface="Calibri" pitchFamily="34"/>
              </a:rPr>
              <a:t>Befindet sich im Zentrum der Inselgruppe Visayas</a:t>
            </a:r>
          </a:p>
          <a:p>
            <a:pPr lvl="0"/>
            <a:r>
              <a:rPr lang="de-DE">
                <a:latin typeface="Calibri" pitchFamily="34"/>
              </a:rPr>
              <a:t>Küstenlänge: 332 km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>
                <a:latin typeface="Calibri" pitchFamily="34"/>
              </a:rPr>
              <a:t>Insel Bohol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563480"/>
            <a:ext cx="6696000" cy="556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249480"/>
            <a:ext cx="9071640" cy="1366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	Allgemeines</a:t>
            </a:r>
            <a:br>
              <a:rPr lang="de-DE">
                <a:latin typeface="Calibri" pitchFamily="34"/>
              </a:rPr>
            </a:br>
            <a:r>
              <a:rPr lang="de-DE">
                <a:latin typeface="Calibri" pitchFamily="34"/>
              </a:rPr>
              <a:t>    </a:t>
            </a:r>
            <a:r>
              <a:rPr lang="de-DE" sz="3200" i="1">
                <a:latin typeface="Calibri" pitchFamily="34"/>
              </a:rPr>
              <a:t>Erdbeben am 15.10.2013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879200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Das Erdbeben hatte die Stärke von 7,2</a:t>
            </a:r>
          </a:p>
          <a:p>
            <a:pPr lvl="0"/>
            <a:r>
              <a:rPr lang="de-DE">
                <a:latin typeface="Calibri" pitchFamily="34"/>
              </a:rPr>
              <a:t>Das Epizentrum lag zwischen Balilihan und Carmen Town (Bohol)</a:t>
            </a:r>
          </a:p>
          <a:p>
            <a:pPr lvl="0"/>
            <a:r>
              <a:rPr lang="de-DE">
                <a:latin typeface="Calibri" pitchFamily="34"/>
              </a:rPr>
              <a:t>Mehr als 110 Tote und zudem 159 Verletzte</a:t>
            </a:r>
          </a:p>
          <a:p>
            <a:pPr lvl="0"/>
            <a:r>
              <a:rPr lang="de-DE">
                <a:latin typeface="Calibri" pitchFamily="34"/>
              </a:rPr>
              <a:t>Komplette Infrastruktur zerstört</a:t>
            </a:r>
          </a:p>
          <a:p>
            <a:pPr lvl="0"/>
            <a:endParaRPr lang="de-DE"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>
                <a:latin typeface="Calibri" pitchFamily="34"/>
              </a:rPr>
              <a:t>	Momentane Lage auf Bohol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>
                <a:latin typeface="Calibri" pitchFamily="34"/>
              </a:rPr>
              <a:t>Straßen sind zerbröckelt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747880"/>
            <a:ext cx="8496000" cy="348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503999" y="293040"/>
            <a:ext cx="9071640" cy="58690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/>
            <a:r>
              <a:rPr lang="de-DE">
                <a:latin typeface="Calibri" pitchFamily="34"/>
              </a:rPr>
              <a:t> Sehenswürdigkeiten der Insel zerstört</a:t>
            </a: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 sz="2600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  <a:p>
            <a:pPr marL="0" lvl="0" indent="0" algn="l"/>
            <a:endParaRPr lang="de-DE">
              <a:latin typeface="Calibri" pitchFamily="34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0159" y="1483919"/>
            <a:ext cx="7416000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Bildschirmpräsentation (4:3)</PresentationFormat>
  <Paragraphs>108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Standard</vt:lpstr>
      <vt:lpstr>Folgen und Hilfe im Bezug auf das Erdbeben auf den Philippinen</vt:lpstr>
      <vt:lpstr> Gliederung</vt:lpstr>
      <vt:lpstr>  Allgemeines     Philippinen</vt:lpstr>
      <vt:lpstr>PowerPoint-Präsentation</vt:lpstr>
      <vt:lpstr> Allgemeines     Bohol</vt:lpstr>
      <vt:lpstr>Insel Bohol</vt:lpstr>
      <vt:lpstr> Allgemeines     Erdbeben am 15.10.2013</vt:lpstr>
      <vt:lpstr> Momentane Lage auf Bohol</vt:lpstr>
      <vt:lpstr>PowerPoint-Präsentation</vt:lpstr>
      <vt:lpstr>PowerPoint-Präsentation</vt:lpstr>
      <vt:lpstr>PowerPoint-Präsentation</vt:lpstr>
      <vt:lpstr>PowerPoint-Präsentation</vt:lpstr>
      <vt:lpstr>Auswirkungen auf Vivians Familie  aus Vivians Sicht</vt:lpstr>
      <vt:lpstr>Boholano Community Europe e.V.</vt:lpstr>
      <vt:lpstr> World Vision Deutschland</vt:lpstr>
      <vt:lpstr>Wie half World Vision Deutschland</vt:lpstr>
      <vt:lpstr>PowerPoint-Präsentation</vt:lpstr>
      <vt:lpstr> Quellen</vt:lpstr>
      <vt:lpstr>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Folgen und Hilfe im Bezug auf das Erdbeben auf den Philippinen</dc:title>
  <dc:creator>Admin</dc:creator>
  <cp:lastModifiedBy>Admin</cp:lastModifiedBy>
  <cp:revision>9</cp:revision>
  <dcterms:created xsi:type="dcterms:W3CDTF">2014-02-02T16:01:00Z</dcterms:created>
  <dcterms:modified xsi:type="dcterms:W3CDTF">2014-02-19T05:40:10Z</dcterms:modified>
</cp:coreProperties>
</file>